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2" r:id="rId5"/>
    <p:sldId id="268" r:id="rId6"/>
    <p:sldId id="262" r:id="rId7"/>
    <p:sldId id="281" r:id="rId8"/>
    <p:sldId id="261" r:id="rId9"/>
    <p:sldId id="282" r:id="rId10"/>
    <p:sldId id="264" r:id="rId11"/>
    <p:sldId id="277" r:id="rId12"/>
    <p:sldId id="278" r:id="rId13"/>
    <p:sldId id="279" r:id="rId14"/>
    <p:sldId id="274" r:id="rId15"/>
    <p:sldId id="270" r:id="rId16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104" d="100"/>
          <a:sy n="104" d="100"/>
        </p:scale>
        <p:origin x="138" y="162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9C70DE3-DED5-47D4-B8DF-B62F83053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2648BA-654A-4328-9AD5-4BA3D7D127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18786-4249-4367-930F-BC56AB5DE726}" type="datetime1">
              <a:rPr lang="pt-BR" smtClean="0"/>
              <a:t>07/07/2023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4E8BDD4-2584-473B-8BD2-4E95762986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59A14C-E9D5-48C6-990E-BB7F921FF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4A504-11CF-4FCF-9E55-8A6E2487E4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1125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859BF4-2327-4EA6-A7C6-42203F9A3970}" type="datetime1">
              <a:rPr lang="pt-BR" noProof="0" smtClean="0"/>
              <a:t>07/07/2023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485773-E831-40C3-B08E-FE9BDAA69383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76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91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5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97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69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30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525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250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013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72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Modelo de Texto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pt-BR" noProof="0" smtClean="0"/>
              <a:t>‹nº›</a:t>
            </a:fld>
            <a:endParaRPr lang="pt-BR" noProof="0" dirty="0"/>
          </a:p>
        </p:txBody>
      </p:sp>
      <p:sp useBgFill="1">
        <p:nvSpPr>
          <p:cNvPr id="5" name="Retângulo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 useBgFill="1">
        <p:nvSpPr>
          <p:cNvPr id="7" name="Retângulo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 rtl="0">
              <a:tabLst>
                <a:tab pos="3370263" algn="l"/>
              </a:tabLst>
            </a:pPr>
            <a:r>
              <a:rPr lang="pt-BR" sz="4000" noProof="0">
                <a:solidFill>
                  <a:schemeClr val="tx2">
                    <a:alpha val="75000"/>
                  </a:schemeClr>
                </a:solidFill>
              </a:rPr>
              <a:t>Clique para editar o título Mestre</a:t>
            </a:r>
            <a:endParaRPr lang="pt-BR" sz="4000" noProof="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>
                <a:solidFill>
                  <a:schemeClr val="tx2"/>
                </a:solidFill>
              </a:rPr>
              <a:t>subtítulo</a:t>
            </a: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806039"/>
            <a:ext cx="5157787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90588"/>
            <a:ext cx="5157787" cy="375126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806038"/>
            <a:ext cx="5183188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9024" y="2390588"/>
            <a:ext cx="5183188" cy="375126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Modelo de Texto</a:t>
            </a:r>
          </a:p>
        </p:txBody>
      </p:sp>
      <p:sp>
        <p:nvSpPr>
          <p:cNvPr id="14" name="Espaço Reservado para o Número do Slide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806039"/>
            <a:ext cx="3200400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90588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5800" y="1800575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5800" y="2385125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Texto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1814" y="1802952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Conteúdo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51814" y="2387502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Data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6" name="Espaço Reservado para Rodapé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Modelo de Texto</a:t>
            </a:r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tângulo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ítulo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ctr"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0" name="Espaço Reservado para Data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21" name="Espaço Reservado para Rodapé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Modelo de Texto</a:t>
            </a:r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tângulo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ítulo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8" name="Espaço Reservado para Conteúdo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20XX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Modelo de Texto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38113" y="2851343"/>
            <a:ext cx="8490581" cy="1746195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67350" y="4846921"/>
            <a:ext cx="6632107" cy="951488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3117186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26924"/>
            <a:ext cx="10515600" cy="126272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11756"/>
            <a:ext cx="5181600" cy="4365207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11756"/>
            <a:ext cx="5181600" cy="4365207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647698"/>
            <a:ext cx="4061821" cy="155855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647699"/>
            <a:ext cx="6172200" cy="5213351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06256"/>
            <a:ext cx="4061821" cy="366273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tângulo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ítulo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>
            <a:normAutofit/>
          </a:bodyPr>
          <a:lstStyle/>
          <a:p>
            <a:pPr algn="r"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6" name="Espaço Reservado para Imagem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7" name="Espaço Reservado para Imagem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0" name="Espaço Reservado para Data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21" name="Espaço Reservado para Rodapé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Modelo de Texto</a:t>
            </a:r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tângulo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 dirty="0"/>
          </a:p>
        </p:txBody>
      </p:sp>
      <p:sp>
        <p:nvSpPr>
          <p:cNvPr id="6" name="Título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rtlCol="0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rtlCol="0"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8" name="Espaço Reservado para Data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14" name="Espaço Reservado para Imagem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9" name="Espaço Reservado para Rodapé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Modelo de Texto</a:t>
            </a:r>
          </a:p>
        </p:txBody>
      </p:sp>
      <p:sp>
        <p:nvSpPr>
          <p:cNvPr id="15" name="Espaço Reservado para Imagem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ângulo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r" rtl="0"/>
            <a:r>
              <a:rPr lang="pt-BR" sz="4000" noProof="0"/>
              <a:t>Clique para editar o título Mestre</a:t>
            </a:r>
            <a:endParaRPr lang="pt-BR" sz="4000" noProof="0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algn="l" rtl="0"/>
            <a:r>
              <a:rPr lang="pt-BR" sz="1600" noProof="0"/>
              <a:t>Clique para editar o estilo do subtítulo Mestre</a:t>
            </a:r>
            <a:endParaRPr lang="pt-BR" sz="1600" noProof="0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áfi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1756"/>
            <a:ext cx="10515600" cy="4190323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Data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Modelo de Texto</a:t>
            </a:r>
          </a:p>
        </p:txBody>
      </p:sp>
      <p:sp>
        <p:nvSpPr>
          <p:cNvPr id="14" name="Espaço Reservado para o Número do Slide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el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38403"/>
            <a:ext cx="10515600" cy="354520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Data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Modelo de Texto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 rtlCol="0">
            <a:normAutofit fontScale="90000"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sz="1600" noProof="0"/>
              <a:t>Clique para editar o estilo do subtítulo Mestre</a:t>
            </a: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Modelo de Texto</a:t>
            </a:r>
          </a:p>
        </p:txBody>
      </p:sp>
      <p:sp>
        <p:nvSpPr>
          <p:cNvPr id="14" name="Espaço Reservado para o Número do Slide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79255"/>
            <a:ext cx="10515600" cy="4190323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Data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Modelo de Texto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6213"/>
            <a:ext cx="10515600" cy="2212258"/>
          </a:xfrm>
        </p:spPr>
        <p:txBody>
          <a:bodyPr rtlCol="0" anchor="t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Data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Modelo de Texto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Modelo de Texto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technofaq.org/posts/2018/04/all-about-business-intelligence-value-benefits-and-its-futur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cherlund.blogspot.com/2019/07/applying-devops-in-data-science-and.html" TargetMode="Externa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fitshipitshere.blogspot.com.au/2011/06/specialized-mclaren-venge-fastest.html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pxhere.com/en/photo/440213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bike-flower-scenery-2187553/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ountain_bike" TargetMode="External"/><Relationship Id="rId5" Type="http://schemas.openxmlformats.org/officeDocument/2006/relationships/image" Target="../media/image4.jpg"/><Relationship Id="rId10" Type="http://schemas.openxmlformats.org/officeDocument/2006/relationships/hyperlink" Target="https://pixnio.com/de/sport-de/radfahren-sport/rennen-rad-radfahrer-strase-biker-fahrrad-sport" TargetMode="External"/><Relationship Id="rId4" Type="http://schemas.openxmlformats.org/officeDocument/2006/relationships/hyperlink" Target="https://pxhere.com/en/photo/1407016" TargetMode="External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bluediamondgallery.com/tablet-dictionary/s/sales-growth.html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mmhdbt.blogspot.com/2019/10/2019-DBT-Skills-Workshop-1-reflection-4.html" TargetMode="External"/><Relationship Id="rId9" Type="http://schemas.openxmlformats.org/officeDocument/2006/relationships/hyperlink" Target="https://luciamonterorodriguez.com/conoce-que-te-ofrece-microsoft-power-b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Racaesi/INDICIUM_DESAFIO_AE/tree/feature/config-dbt" TargetMode="External"/><Relationship Id="rId4" Type="http://schemas.openxmlformats.org/officeDocument/2006/relationships/hyperlink" Target="https://pixabay.com/en/computer-computer-code-programming-183633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photo/coding-computer-data-depth-of-field-577585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rtl="0"/>
            <a:r>
              <a:rPr lang="pt-BR" dirty="0"/>
              <a:t>Desafio de Certificação INDICIUM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Analytics</a:t>
            </a:r>
            <a:r>
              <a:rPr lang="pt-BR" dirty="0"/>
              <a:t> </a:t>
            </a:r>
            <a:r>
              <a:rPr lang="pt-BR" dirty="0" err="1"/>
              <a:t>Engeneering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rtl="0"/>
            <a:r>
              <a:rPr lang="pt-BR" dirty="0"/>
              <a:t>Raphael Caetano da Silva</a:t>
            </a:r>
          </a:p>
        </p:txBody>
      </p:sp>
      <p:pic>
        <p:nvPicPr>
          <p:cNvPr id="8" name="Espaço Reservado para Imagem 7" descr="Uma imagem contendo árvores, ao ar livre, floresta, natureza, névoa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024" y="0"/>
            <a:ext cx="7808976" cy="6858000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388922C4-46B2-AD9B-ACAE-FBF9EE427ED6}"/>
              </a:ext>
            </a:extLst>
          </p:cNvPr>
          <p:cNvSpPr/>
          <p:nvPr/>
        </p:nvSpPr>
        <p:spPr>
          <a:xfrm>
            <a:off x="5108528" y="1872396"/>
            <a:ext cx="6616760" cy="3113208"/>
          </a:xfrm>
          <a:prstGeom prst="rect">
            <a:avLst/>
          </a:prstGeom>
          <a:blipFill dpi="0" rotWithShape="1"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CD77A513-77D7-4293-BE19-1CC085BD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2023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1D16540-6EF6-9E37-E470-52E1089D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noProof="0" dirty="0"/>
              <a:t>Adventure </a:t>
            </a:r>
            <a:r>
              <a:rPr lang="pt-BR" noProof="0" dirty="0" err="1"/>
              <a:t>works</a:t>
            </a:r>
            <a:endParaRPr lang="pt-BR" noProof="0" dirty="0"/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526602CE-71BA-46A4-8EEE-854AA752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E208ADF-3ADD-483D-A721-14E3EEE2C135}" type="slidenum">
              <a:rPr lang="pt-BR" smtClean="0"/>
              <a:pPr rtl="0">
                <a:spcAft>
                  <a:spcPts val="600"/>
                </a:spcAft>
              </a:pPr>
              <a:t>10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78D09F-B3D9-43B0-A67F-A687A64D3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Business </a:t>
            </a:r>
            <a:r>
              <a:rPr lang="pt-BR" dirty="0" err="1"/>
              <a:t>Intelligence</a:t>
            </a:r>
            <a:r>
              <a:rPr lang="pt-BR" dirty="0"/>
              <a:t> – Power BI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EB820AD-6F48-C8A4-2DB6-D90FEFB402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672" r="7672"/>
          <a:stretch/>
        </p:blipFill>
        <p:spPr>
          <a:xfrm>
            <a:off x="4383024" y="10"/>
            <a:ext cx="7808976" cy="6857990"/>
          </a:xfrm>
          <a:noFill/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7BD6903-9C5D-C081-26D2-14A92A897757}"/>
              </a:ext>
            </a:extLst>
          </p:cNvPr>
          <p:cNvSpPr txBox="1"/>
          <p:nvPr/>
        </p:nvSpPr>
        <p:spPr>
          <a:xfrm>
            <a:off x="4383024" y="6858000"/>
            <a:ext cx="7808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4" tooltip="https://technofaq.org/posts/2018/04/all-about-business-intelligence-value-benefits-and-its-future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5" tooltip="https://creativecommons.org/licenses/by-nc-sa/3.0/"/>
              </a:rPr>
              <a:t>CC BY-SA-NC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119926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Conteúdo 17" descr="Ciclista de montanha">
            <a:extLst>
              <a:ext uri="{FF2B5EF4-FFF2-40B4-BE49-F238E27FC236}">
                <a16:creationId xmlns:a16="http://schemas.microsoft.com/office/drawing/2014/main" id="{62AA3061-18D3-28FB-BBD5-0E80B2A27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8375" y="1811338"/>
            <a:ext cx="6323013" cy="4189413"/>
          </a:xfrm>
        </p:spPr>
      </p:pic>
      <p:pic>
        <p:nvPicPr>
          <p:cNvPr id="14" name="Espaço Reservado para Conteúdo 13" descr="Logotipo, nome da empresa&#10;&#10;Descrição gerada automaticamente">
            <a:extLst>
              <a:ext uri="{FF2B5EF4-FFF2-40B4-BE49-F238E27FC236}">
                <a16:creationId xmlns:a16="http://schemas.microsoft.com/office/drawing/2014/main" id="{0D622FB5-DFA9-3656-8152-64089C962F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/>
          <a:srcRect l="8283" r="4514" b="3"/>
          <a:stretch/>
        </p:blipFill>
        <p:spPr>
          <a:xfrm>
            <a:off x="7361238" y="1811338"/>
            <a:ext cx="3862388" cy="2055813"/>
          </a:xfrm>
        </p:spPr>
      </p:pic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D02C0205-A11E-4DF2-B9A8-C616DB7216A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9926" b="9926"/>
          <a:stretch/>
        </p:blipFill>
        <p:spPr>
          <a:xfrm>
            <a:off x="7361238" y="3937000"/>
            <a:ext cx="3862388" cy="206375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95B81330-A59C-4CCA-93EA-79083C56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Confie nos dados: Dados vencem opiniões.</a:t>
            </a:r>
          </a:p>
        </p:txBody>
      </p:sp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E7AE8A72-7DAE-42BD-99C5-FF9C91A3B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2023</a:t>
            </a:r>
            <a:endParaRPr lang="pt-BR"/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ACF8A1E1-A9DC-4644-9A53-D5C899540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Adventure </a:t>
            </a:r>
            <a:r>
              <a:rPr lang="pt-BR" dirty="0" err="1"/>
              <a:t>works</a:t>
            </a:r>
            <a:endParaRPr lang="pt-BR"/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6BB31DF5-C74E-43EC-894C-2E5DC0D5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E208ADF-3ADD-483D-A721-14E3EEE2C135}" type="slidenum">
              <a:rPr lang="pt-BR" smtClean="0"/>
              <a:pPr rtl="0">
                <a:spcAft>
                  <a:spcPts val="600"/>
                </a:spcAft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3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Obrigado!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3F7967-21CD-4D4E-A475-5040D50F9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Raphael Caetano da Silva</a:t>
            </a:r>
          </a:p>
          <a:p>
            <a:pPr rtl="0"/>
            <a:r>
              <a:rPr lang="pt-BR" dirty="0"/>
              <a:t>raphael.bol@gmail.com</a:t>
            </a:r>
          </a:p>
        </p:txBody>
      </p:sp>
      <p:pic>
        <p:nvPicPr>
          <p:cNvPr id="16" name="Espaço Reservado para Imagem 5" descr="Bicicleta na areia&#10;&#10;Descrição gerada automaticamente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676" r="-3" b="-3"/>
          <a:stretch/>
        </p:blipFill>
        <p:spPr>
          <a:xfrm>
            <a:off x="6748272" y="658368"/>
            <a:ext cx="4809744" cy="2606040"/>
          </a:xfrm>
          <a:noFill/>
        </p:spPr>
      </p:pic>
      <p:pic>
        <p:nvPicPr>
          <p:cNvPr id="4" name="Espaço Reservado para Imagem 5">
            <a:extLst>
              <a:ext uri="{FF2B5EF4-FFF2-40B4-BE49-F238E27FC236}">
                <a16:creationId xmlns:a16="http://schemas.microsoft.com/office/drawing/2014/main" id="{4E615E90-AE98-CEA3-D35F-D7FB4A284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9338" b="9338"/>
          <a:stretch/>
        </p:blipFill>
        <p:spPr>
          <a:xfrm>
            <a:off x="6748272" y="3584448"/>
            <a:ext cx="4809744" cy="2606040"/>
          </a:xfrm>
          <a:prstGeom prst="rect">
            <a:avLst/>
          </a:prstGeom>
          <a:noFill/>
        </p:spPr>
      </p:pic>
      <p:sp>
        <p:nvSpPr>
          <p:cNvPr id="41" name="Espaço Reservado para Data 40">
            <a:extLst>
              <a:ext uri="{FF2B5EF4-FFF2-40B4-BE49-F238E27FC236}">
                <a16:creationId xmlns:a16="http://schemas.microsoft.com/office/drawing/2014/main" id="{1AA0E395-EB95-4646-A4B3-EAB7C68D0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2023</a:t>
            </a:r>
          </a:p>
        </p:txBody>
      </p:sp>
      <p:sp>
        <p:nvSpPr>
          <p:cNvPr id="42" name="Espaço Reservado para Rodapé 41">
            <a:extLst>
              <a:ext uri="{FF2B5EF4-FFF2-40B4-BE49-F238E27FC236}">
                <a16:creationId xmlns:a16="http://schemas.microsoft.com/office/drawing/2014/main" id="{11F0E6E0-DC32-4105-A773-65DCBEEDB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Adventure </a:t>
            </a:r>
            <a:r>
              <a:rPr lang="pt-BR" dirty="0" err="1"/>
              <a:t>works</a:t>
            </a:r>
            <a:endParaRPr lang="pt-BR"/>
          </a:p>
        </p:txBody>
      </p:sp>
      <p:sp>
        <p:nvSpPr>
          <p:cNvPr id="43" name="Espaço Reservado para o Número do Slide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E208ADF-3ADD-483D-A721-14E3EEE2C135}" type="slidenum">
              <a:rPr lang="pt-BR" smtClean="0"/>
              <a:pPr rtl="0">
                <a:spcAft>
                  <a:spcPts val="600"/>
                </a:spcAft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/>
          <a:lstStyle/>
          <a:p>
            <a:pPr rtl="0"/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Entendimento do negócio</a:t>
            </a:r>
          </a:p>
          <a:p>
            <a:pPr rtl="0"/>
            <a:r>
              <a:rPr lang="pt-BR" dirty="0"/>
              <a:t>Projeto e Transformações de Dados</a:t>
            </a:r>
          </a:p>
          <a:p>
            <a:pPr rtl="0"/>
            <a:r>
              <a:rPr lang="pt-BR" dirty="0"/>
              <a:t>Dados em Nuvem</a:t>
            </a:r>
          </a:p>
          <a:p>
            <a:pPr rtl="0"/>
            <a:r>
              <a:rPr lang="pt-BR" dirty="0"/>
              <a:t>Business </a:t>
            </a:r>
            <a:r>
              <a:rPr lang="pt-BR" dirty="0" err="1"/>
              <a:t>Intelligence</a:t>
            </a:r>
            <a:endParaRPr lang="pt-BR" dirty="0"/>
          </a:p>
        </p:txBody>
      </p:sp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072D25A5-89BE-44C4-B28D-DA5455752A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67512" y="4142232"/>
            <a:ext cx="2606040" cy="2075688"/>
          </a:xfr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29ECE34D-620F-4312-BB89-40BCDBDB25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3416041" y="4142232"/>
            <a:ext cx="2606040" cy="2075688"/>
          </a:xfr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5C2E09F6-794D-4CBA-A9C6-4460C18FC3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6169921" y="4142232"/>
            <a:ext cx="2606040" cy="2075688"/>
          </a:xfrm>
        </p:spPr>
      </p:pic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4A4FF327-FD26-47EF-A265-02A0BB3793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8913100" y="4142232"/>
            <a:ext cx="2606040" cy="2075688"/>
          </a:xfrm>
        </p:spPr>
      </p:pic>
      <p:sp>
        <p:nvSpPr>
          <p:cNvPr id="74" name="Espaço Reservado para Data 73">
            <a:extLst>
              <a:ext uri="{FF2B5EF4-FFF2-40B4-BE49-F238E27FC236}">
                <a16:creationId xmlns:a16="http://schemas.microsoft.com/office/drawing/2014/main" id="{F58157BD-826A-4A73-AFE3-4DC840C3F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pt-BR" dirty="0"/>
              <a:t>2023</a:t>
            </a:r>
          </a:p>
        </p:txBody>
      </p:sp>
      <p:sp>
        <p:nvSpPr>
          <p:cNvPr id="75" name="Espaço Reservado para Rodapé 74">
            <a:extLst>
              <a:ext uri="{FF2B5EF4-FFF2-40B4-BE49-F238E27FC236}">
                <a16:creationId xmlns:a16="http://schemas.microsoft.com/office/drawing/2014/main" id="{CF942400-E869-4121-A513-9B1FADE5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pPr rtl="0"/>
            <a:r>
              <a:rPr lang="pt-BR" dirty="0"/>
              <a:t>Adventure </a:t>
            </a:r>
            <a:r>
              <a:rPr lang="pt-BR" dirty="0" err="1"/>
              <a:t>works</a:t>
            </a:r>
            <a:endParaRPr lang="pt-BR" dirty="0"/>
          </a:p>
        </p:txBody>
      </p:sp>
      <p:sp>
        <p:nvSpPr>
          <p:cNvPr id="76" name="Espaço Reservado para o Número do Slide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 anchor="ctr">
            <a:normAutofit/>
          </a:bodyPr>
          <a:lstStyle/>
          <a:p>
            <a:pPr algn="r" rtl="0"/>
            <a:r>
              <a:rPr lang="pt-BR" dirty="0"/>
              <a:t>Introdução</a:t>
            </a:r>
          </a:p>
        </p:txBody>
      </p:sp>
      <p:sp>
        <p:nvSpPr>
          <p:cNvPr id="81" name="Espaço Reservado para Texto 80">
            <a:extLst>
              <a:ext uri="{FF2B5EF4-FFF2-40B4-BE49-F238E27FC236}">
                <a16:creationId xmlns:a16="http://schemas.microsoft.com/office/drawing/2014/main" id="{26331C6E-6EC6-4BCA-90FC-D61437684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1600" dirty="0"/>
              <a:t>A empresa Adventure Works (AW) é uma indústria de bicicletas em franco crescimento. Para manter seu ritmo de crescimento e se diferenciar da concorrência, a Adventure Works quer utilizar seus dados de forma estratégica, norteando suas decisões para se tornar uma empresa data </a:t>
            </a:r>
            <a:r>
              <a:rPr lang="pt-BR" sz="1600" dirty="0" err="1"/>
              <a:t>driven</a:t>
            </a:r>
            <a:r>
              <a:rPr lang="pt-BR" sz="2200" dirty="0"/>
              <a:t>. </a:t>
            </a:r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28CD82BD-20D4-4910-9A71-4B534FCE62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3016" r="3" b="9800"/>
          <a:stretch/>
        </p:blipFill>
        <p:spPr>
          <a:xfrm>
            <a:off x="667512" y="4142232"/>
            <a:ext cx="2606040" cy="2075688"/>
          </a:xfrm>
          <a:noFill/>
        </p:spPr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B0A1EFCE-676C-4616-ABD3-11F042604A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6194" b="-1"/>
          <a:stretch/>
        </p:blipFill>
        <p:spPr>
          <a:xfrm>
            <a:off x="3416041" y="4142232"/>
            <a:ext cx="2606040" cy="2075688"/>
          </a:xfrm>
          <a:noFill/>
        </p:spPr>
      </p:pic>
      <p:pic>
        <p:nvPicPr>
          <p:cNvPr id="11" name="Espaço Reservado para 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525B21DA-1EEE-9A07-1F44-C7C8997E17D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l="9280" r="9280"/>
          <a:stretch>
            <a:fillRect/>
          </a:stretch>
        </p:blipFill>
        <p:spPr>
          <a:xfrm>
            <a:off x="6164263" y="4141788"/>
            <a:ext cx="2606675" cy="2076450"/>
          </a:xfrm>
        </p:spPr>
      </p:pic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B4529F33-49FD-2D1F-8F32-2EEA0D284E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11740" b="11740"/>
          <a:stretch/>
        </p:blipFill>
        <p:spPr>
          <a:xfrm>
            <a:off x="8913813" y="4141788"/>
            <a:ext cx="2605087" cy="2076450"/>
          </a:xfrm>
          <a:prstGeom prst="rect">
            <a:avLst/>
          </a:prstGeom>
        </p:spPr>
      </p:pic>
      <p:sp>
        <p:nvSpPr>
          <p:cNvPr id="182" name="Espaço Reservado para Data 181">
            <a:extLst>
              <a:ext uri="{FF2B5EF4-FFF2-40B4-BE49-F238E27FC236}">
                <a16:creationId xmlns:a16="http://schemas.microsoft.com/office/drawing/2014/main" id="{0B26E46E-EDB2-4F95-99F9-6B864973B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2023</a:t>
            </a:r>
            <a:endParaRPr lang="pt-BR"/>
          </a:p>
        </p:txBody>
      </p:sp>
      <p:sp>
        <p:nvSpPr>
          <p:cNvPr id="183" name="Espaço Reservado para Rodapé 182">
            <a:extLst>
              <a:ext uri="{FF2B5EF4-FFF2-40B4-BE49-F238E27FC236}">
                <a16:creationId xmlns:a16="http://schemas.microsoft.com/office/drawing/2014/main" id="{32ABAB91-7623-454A-93BD-560C00AB8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Adventure </a:t>
            </a:r>
            <a:r>
              <a:rPr lang="pt-BR" dirty="0" err="1"/>
              <a:t>works</a:t>
            </a:r>
            <a:endParaRPr lang="pt-BR" dirty="0"/>
          </a:p>
        </p:txBody>
      </p:sp>
      <p:sp>
        <p:nvSpPr>
          <p:cNvPr id="184" name="Espaço Reservado para o Número do Slide 183">
            <a:extLst>
              <a:ext uri="{FF2B5EF4-FFF2-40B4-BE49-F238E27FC236}">
                <a16:creationId xmlns:a16="http://schemas.microsoft.com/office/drawing/2014/main" id="{F09696C5-2D5D-4774-8ED7-53F2BB60D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E208ADF-3ADD-483D-A721-14E3EEE2C135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8D09F-B3D9-43B0-A67F-A687A64D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 dirty="0"/>
              <a:t>Principais perguntas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59F975A-94B0-3C25-A264-F8ACA4DD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288"/>
            <a:ext cx="10515600" cy="3791290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a) Qual o número de pedidos, quantidade comprada, valor total negociado por produto, tipo de cartão, motivo de venda, data de venda, cliente, status, cidade, estado e país?</a:t>
            </a:r>
          </a:p>
          <a:p>
            <a:r>
              <a:rPr lang="pt-BR" dirty="0"/>
              <a:t>b) Quais os produtos com maior ticket médio por mês, ano, cidade, estado e país? (ticket médio = Faturamento bruto - descontos do produto / número de pedidos no período de análise)</a:t>
            </a:r>
          </a:p>
          <a:p>
            <a:r>
              <a:rPr lang="pt-BR" dirty="0"/>
              <a:t>c) Quais os 10 melhores clientes por valor total negociado filtrado por produto, tipo de cartão, motivo de venda, data de venda, status, cidade, estado e país?</a:t>
            </a:r>
          </a:p>
          <a:p>
            <a:r>
              <a:rPr lang="pt-BR" dirty="0"/>
              <a:t>d) Quais as 5 melhores cidades em valor total negociado por produto, tipo de cartão, motivo de venda, data de venda, cliente, status, cidade, estado e país?</a:t>
            </a:r>
          </a:p>
          <a:p>
            <a:r>
              <a:rPr lang="pt-BR" dirty="0"/>
              <a:t>e) Qual o número de pedidos, quantidade comprada, valor total negociado por mês e ano (dica: gráfico de série de tempo)?</a:t>
            </a:r>
          </a:p>
          <a:p>
            <a:r>
              <a:rPr lang="pt-BR" dirty="0"/>
              <a:t>f) Qual produto tem a maior quantidade de unidades compradas para o motivo de venda “</a:t>
            </a:r>
            <a:r>
              <a:rPr lang="pt-BR" dirty="0" err="1"/>
              <a:t>Promotion</a:t>
            </a:r>
            <a:r>
              <a:rPr lang="pt-BR" dirty="0"/>
              <a:t>”?</a:t>
            </a:r>
          </a:p>
        </p:txBody>
      </p:sp>
      <p:sp>
        <p:nvSpPr>
          <p:cNvPr id="20" name="Espaço Reservado para Data 19" hidden="1">
            <a:extLst>
              <a:ext uri="{FF2B5EF4-FFF2-40B4-BE49-F238E27FC236}">
                <a16:creationId xmlns:a16="http://schemas.microsoft.com/office/drawing/2014/main" id="{CD77A513-77D7-4293-BE19-1CC085BD36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20XX</a:t>
            </a:r>
            <a:endParaRPr lang="pt-BR"/>
          </a:p>
        </p:txBody>
      </p:sp>
      <p:sp>
        <p:nvSpPr>
          <p:cNvPr id="22" name="Espaço Reservado para o Número do Slide 21" hidden="1">
            <a:extLst>
              <a:ext uri="{FF2B5EF4-FFF2-40B4-BE49-F238E27FC236}">
                <a16:creationId xmlns:a16="http://schemas.microsoft.com/office/drawing/2014/main" id="{526602CE-71BA-46A4-8EEE-854AA752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E208ADF-3ADD-483D-A721-14E3EEE2C135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00ACD7-5D05-961B-6B2C-70CB6DC78E6E}"/>
              </a:ext>
            </a:extLst>
          </p:cNvPr>
          <p:cNvSpPr/>
          <p:nvPr/>
        </p:nvSpPr>
        <p:spPr>
          <a:xfrm>
            <a:off x="8591905" y="381081"/>
            <a:ext cx="2741065" cy="1215861"/>
          </a:xfrm>
          <a:prstGeom prst="rect">
            <a:avLst/>
          </a:prstGeom>
          <a:blipFill dpi="0"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457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555D8578-D7DF-0BCF-1E99-47B4934F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noProof="0" dirty="0"/>
              <a:t>2023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4E895752-423C-2F2E-0BB2-664C11F25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noProof="0" dirty="0"/>
              <a:t>Adventure </a:t>
            </a:r>
            <a:r>
              <a:rPr lang="pt-BR" noProof="0" dirty="0" err="1"/>
              <a:t>works</a:t>
            </a:r>
            <a:endParaRPr lang="pt-BR" noProof="0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C1A2B355-6076-CE33-8E50-CD13989F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E208ADF-3ADD-483D-A721-14E3EEE2C135}" type="slidenum">
              <a:rPr lang="pt-BR" noProof="0" smtClean="0"/>
              <a:pPr rtl="0">
                <a:spcAft>
                  <a:spcPts val="600"/>
                </a:spcAft>
              </a:pPr>
              <a:t>5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>
                <a:solidFill>
                  <a:schemeClr val="tx2">
                    <a:alpha val="75000"/>
                  </a:schemeClr>
                </a:solidFill>
              </a:rPr>
              <a:t>Modelo Conceitual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DAD0D3-3611-4738-8AC3-77B22099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Adventure </a:t>
            </a:r>
            <a:r>
              <a:rPr lang="pt-BR" dirty="0" err="1"/>
              <a:t>works</a:t>
            </a:r>
            <a:r>
              <a:rPr lang="pt-BR" dirty="0"/>
              <a:t> </a:t>
            </a:r>
            <a:r>
              <a:rPr lang="pt-BR" dirty="0" err="1"/>
              <a:t>schema</a:t>
            </a:r>
            <a:endParaRPr lang="pt-BR" dirty="0"/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FD92FCF3-BDC5-7D7C-33B6-A976BBC166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4383024" y="1008217"/>
            <a:ext cx="7808976" cy="4841565"/>
          </a:xfrm>
          <a:noFill/>
        </p:spPr>
      </p:pic>
    </p:spTree>
    <p:extLst>
      <p:ext uri="{BB962C8B-B14F-4D97-AF65-F5344CB8AC3E}">
        <p14:creationId xmlns:p14="http://schemas.microsoft.com/office/powerpoint/2010/main" val="47718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85E4093C-97C6-A61F-FEA2-9C2187A7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Informações do Banco de Dados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FF9EAAF1-68DA-FF3E-742E-0F7B585E9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Adventure Works possui um banco de dados transacional (PostgreSQL) que armazena os dados de suas diferentes áreas. Esses dados estão distribuídos em 68 tabelas divididas em 6 </a:t>
            </a:r>
            <a:r>
              <a:rPr lang="pt-BR" dirty="0" err="1"/>
              <a:t>schemas</a:t>
            </a:r>
            <a:r>
              <a:rPr lang="pt-BR" dirty="0"/>
              <a:t>: HR (recursos humanos), </a:t>
            </a:r>
            <a:r>
              <a:rPr lang="pt-BR" dirty="0" err="1"/>
              <a:t>sales</a:t>
            </a:r>
            <a:r>
              <a:rPr lang="pt-BR" dirty="0"/>
              <a:t> (vendas), </a:t>
            </a:r>
            <a:r>
              <a:rPr lang="pt-BR" dirty="0" err="1"/>
              <a:t>person</a:t>
            </a:r>
            <a:r>
              <a:rPr lang="pt-BR" dirty="0"/>
              <a:t> (pessoa), </a:t>
            </a:r>
            <a:r>
              <a:rPr lang="pt-BR" dirty="0" err="1"/>
              <a:t>production</a:t>
            </a:r>
            <a:r>
              <a:rPr lang="pt-BR" dirty="0"/>
              <a:t> (produção) e </a:t>
            </a:r>
            <a:r>
              <a:rPr lang="pt-BR" dirty="0" err="1"/>
              <a:t>purchasing</a:t>
            </a:r>
            <a:r>
              <a:rPr lang="pt-BR" dirty="0"/>
              <a:t> (compras).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67E6A833-AF95-8B33-6D2A-EF7267878E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pt-BR" noProof="0" dirty="0"/>
              <a:t>2023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9459258-B0CC-17FD-7E16-82363F4C5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pt-BR" noProof="0" dirty="0"/>
              <a:t>Adventure </a:t>
            </a:r>
            <a:r>
              <a:rPr lang="pt-BR" noProof="0" dirty="0" err="1"/>
              <a:t>works</a:t>
            </a:r>
            <a:endParaRPr lang="pt-BR" noProof="0" dirty="0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EA0C6F85-2F48-517A-2E84-EC1642518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pt-BR" noProof="0" smtClean="0"/>
              <a:pPr rtl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2996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8D09F-B3D9-43B0-A67F-A687A64D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Modelo Conceitual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EB820AD-6F48-C8A4-2DB6-D90FEFB40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5760363" y="647699"/>
            <a:ext cx="5017850" cy="5213351"/>
          </a:xfrm>
          <a:noFill/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59F975A-94B0-3C25-A264-F8ACA4DD2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>
            <a:normAutofit/>
          </a:bodyPr>
          <a:lstStyle/>
          <a:p>
            <a:r>
              <a:rPr lang="pt-BR" dirty="0"/>
              <a:t>Modelo desenvolvido com tabelas de dimensão e tabelas de fato. Esse tipo de modelo é amplamente utilizado em data </a:t>
            </a:r>
            <a:r>
              <a:rPr lang="pt-BR" dirty="0" err="1"/>
              <a:t>warehouses</a:t>
            </a:r>
            <a:r>
              <a:rPr lang="pt-BR" dirty="0"/>
              <a:t> e sistemas de business </a:t>
            </a:r>
            <a:r>
              <a:rPr lang="pt-BR" dirty="0" err="1"/>
              <a:t>intelligence</a:t>
            </a:r>
            <a:r>
              <a:rPr lang="pt-BR" dirty="0"/>
              <a:t> (BI) para organizar e estruturar dados de maneira que facilite análises e consultas complexas.</a:t>
            </a:r>
          </a:p>
        </p:txBody>
      </p:sp>
      <p:sp>
        <p:nvSpPr>
          <p:cNvPr id="20" name="Espaço Reservado para Data 19" hidden="1">
            <a:extLst>
              <a:ext uri="{FF2B5EF4-FFF2-40B4-BE49-F238E27FC236}">
                <a16:creationId xmlns:a16="http://schemas.microsoft.com/office/drawing/2014/main" id="{CD77A513-77D7-4293-BE19-1CC085BD36D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58792" y="6356350"/>
            <a:ext cx="332260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20XX</a:t>
            </a:r>
            <a:endParaRPr lang="pt-BR"/>
          </a:p>
        </p:txBody>
      </p:sp>
      <p:sp>
        <p:nvSpPr>
          <p:cNvPr id="22" name="Espaço Reservado para o Número do Slide 21" hidden="1">
            <a:extLst>
              <a:ext uri="{FF2B5EF4-FFF2-40B4-BE49-F238E27FC236}">
                <a16:creationId xmlns:a16="http://schemas.microsoft.com/office/drawing/2014/main" id="{526602CE-71BA-46A4-8EEE-854AA75206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18474" y="6356350"/>
            <a:ext cx="141473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E208ADF-3ADD-483D-A721-14E3EEE2C135}" type="slidenum">
              <a:rPr lang="pt-BR" smtClean="0"/>
              <a:pPr rtl="0">
                <a:spcAft>
                  <a:spcPts val="600"/>
                </a:spcAft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3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8D09F-B3D9-43B0-A67F-A687A64D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rtlCol="0" anchor="ctr">
            <a:normAutofit/>
          </a:bodyPr>
          <a:lstStyle/>
          <a:p>
            <a:pPr rtl="0"/>
            <a:r>
              <a:rPr lang="pt-BR"/>
              <a:t>Projeto e Transformações 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EB820AD-6F48-C8A4-2DB6-D90FEFB40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692" b="16504"/>
          <a:stretch/>
        </p:blipFill>
        <p:spPr>
          <a:xfrm>
            <a:off x="838200" y="2438403"/>
            <a:ext cx="10515600" cy="3545204"/>
          </a:xfrm>
          <a:noFill/>
        </p:spPr>
      </p:pic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CD77A513-77D7-4293-BE19-1CC085BD3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2023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1D16540-6EF6-9E37-E470-52E1089D5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Adventure </a:t>
            </a:r>
            <a:r>
              <a:rPr lang="pt-BR" noProof="0" dirty="0" err="1"/>
              <a:t>works</a:t>
            </a:r>
            <a:endParaRPr lang="pt-BR" noProof="0" dirty="0"/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526602CE-71BA-46A4-8EEE-854AA752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E208ADF-3ADD-483D-A721-14E3EEE2C135}" type="slidenum">
              <a:rPr lang="pt-BR" smtClean="0"/>
              <a:pPr rtl="0">
                <a:spcAft>
                  <a:spcPts val="600"/>
                </a:spcAft>
              </a:pPr>
              <a:t>8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31FCEB1-A7F6-4645-FE43-BC40F3D8A4E3}"/>
              </a:ext>
            </a:extLst>
          </p:cNvPr>
          <p:cNvSpPr txBox="1">
            <a:spLocks/>
          </p:cNvSpPr>
          <p:nvPr/>
        </p:nvSpPr>
        <p:spPr>
          <a:xfrm>
            <a:off x="838200" y="1664897"/>
            <a:ext cx="10515600" cy="691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>
                <a:latin typeface="+mn-lt"/>
                <a:hlinkClick r:id="rId5"/>
              </a:rPr>
              <a:t>https://github.com/Racaesi/INDICIUM_DESAFIO_AE/tree/feature/config-dbt</a:t>
            </a:r>
            <a:endParaRPr lang="pt-B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691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CD77A513-77D7-4293-BE19-1CC085BD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2023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1D16540-6EF6-9E37-E470-52E1089D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noProof="0" dirty="0"/>
              <a:t>Adventure </a:t>
            </a:r>
            <a:r>
              <a:rPr lang="pt-BR" noProof="0" dirty="0" err="1"/>
              <a:t>works</a:t>
            </a:r>
            <a:endParaRPr lang="pt-BR" noProof="0" dirty="0"/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526602CE-71BA-46A4-8EEE-854AA752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E208ADF-3ADD-483D-A721-14E3EEE2C135}" type="slidenum">
              <a:rPr lang="pt-BR" smtClean="0"/>
              <a:pPr rtl="0">
                <a:spcAft>
                  <a:spcPts val="600"/>
                </a:spcAft>
              </a:pPr>
              <a:t>9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78D09F-B3D9-43B0-A67F-A687A64D3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>
                <a:solidFill>
                  <a:schemeClr val="tx2">
                    <a:alpha val="75000"/>
                  </a:schemeClr>
                </a:solidFill>
              </a:rPr>
              <a:t>Dados em Nuvem – Google </a:t>
            </a:r>
            <a:r>
              <a:rPr lang="pt-BR" dirty="0" err="1">
                <a:solidFill>
                  <a:schemeClr val="tx2">
                    <a:alpha val="75000"/>
                  </a:schemeClr>
                </a:solidFill>
              </a:rPr>
              <a:t>BigQuery</a:t>
            </a:r>
            <a:endParaRPr lang="pt-BR" dirty="0">
              <a:solidFill>
                <a:schemeClr val="tx2">
                  <a:alpha val="75000"/>
                </a:schemeClr>
              </a:solidFill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EB820AD-6F48-C8A4-2DB6-D90FEFB402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300" r="7300"/>
          <a:stretch/>
        </p:blipFill>
        <p:spPr>
          <a:xfrm>
            <a:off x="4383024" y="10"/>
            <a:ext cx="7808976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1079006678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078_TF11653146_Win32" id="{E51BA7F4-8FC9-4410-8AE6-5C300C135F39}" vid="{1C43E516-A20F-476F-A5D5-D7C284AC9B5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Design de pinheiro</Template>
  <TotalTime>382</TotalTime>
  <Words>499</Words>
  <Application>Microsoft Office PowerPoint</Application>
  <PresentationFormat>Widescreen</PresentationFormat>
  <Paragraphs>73</Paragraphs>
  <Slides>12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Dante</vt:lpstr>
      <vt:lpstr>PineVTI</vt:lpstr>
      <vt:lpstr>Desafio de Certificação INDICIUM  Analytics Engeneering</vt:lpstr>
      <vt:lpstr>Agenda</vt:lpstr>
      <vt:lpstr>Introdução</vt:lpstr>
      <vt:lpstr>Principais perguntas</vt:lpstr>
      <vt:lpstr>Modelo Conceitual</vt:lpstr>
      <vt:lpstr>Informações do Banco de Dados</vt:lpstr>
      <vt:lpstr>Modelo Conceitual</vt:lpstr>
      <vt:lpstr>Projeto e Transformações </vt:lpstr>
      <vt:lpstr>Dados em Nuvem – Google BigQuery</vt:lpstr>
      <vt:lpstr>Business Intelligence – Power BI</vt:lpstr>
      <vt:lpstr>Confie nos dados: Dados vencem opiniões.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INDICIUM Analytics Engeneering</dc:title>
  <dc:creator>Raphael Caetano</dc:creator>
  <cp:lastModifiedBy>Raphael Caetano</cp:lastModifiedBy>
  <cp:revision>5</cp:revision>
  <dcterms:created xsi:type="dcterms:W3CDTF">2023-07-07T13:17:19Z</dcterms:created>
  <dcterms:modified xsi:type="dcterms:W3CDTF">2023-07-07T20:14:34Z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